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2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263" r:id="rId10"/>
    <p:sldId id="264" r:id="rId11"/>
    <p:sldId id="265" r:id="rId12"/>
    <p:sldId id="266" r:id="rId13"/>
    <p:sldId id="29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5" r:id="rId28"/>
    <p:sldId id="280" r:id="rId29"/>
    <p:sldId id="281" r:id="rId30"/>
    <p:sldId id="296" r:id="rId31"/>
    <p:sldId id="282" r:id="rId32"/>
    <p:sldId id="283" r:id="rId33"/>
    <p:sldId id="297" r:id="rId34"/>
    <p:sldId id="284" r:id="rId35"/>
    <p:sldId id="285" r:id="rId36"/>
    <p:sldId id="298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21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22" r:id="rId63"/>
    <p:sldId id="323" r:id="rId64"/>
    <p:sldId id="316" r:id="rId65"/>
    <p:sldId id="324" r:id="rId66"/>
    <p:sldId id="317" r:id="rId67"/>
    <p:sldId id="318" r:id="rId68"/>
    <p:sldId id="319" r:id="rId69"/>
    <p:sldId id="320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hJUZ74aZFLZd9AMS870ceOXK51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38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28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795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270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0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193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9199-7152-C4E6-207C-701E16184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A70EE-ABA7-4DA5-2938-F7547D963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85BC-E5E2-537F-C09A-BE29DED6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D63E-34A2-556C-214A-E0066479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46B7F-E38D-6D0B-1DEC-EF189228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3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4665-BAFF-4361-FB34-A677D666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19355-23E8-77C1-FD85-C63925603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52336-615D-3135-354E-27CCAD97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2A744-F30B-8E47-9738-E7D927D0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F9B6-BF7B-694C-9714-0A61E1D5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3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A2A4F-8B0D-AD72-A876-6429E5E5F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656AF-6A59-A588-F937-679E2BF8C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37C27-91A8-33B8-BA82-C62B090B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4C112-493C-C4E7-A7E2-DA23606D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76970-F990-76CA-ADD2-A3020CF6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D5BA-479B-996D-0875-9529E3BD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4BE1F-4F92-99AD-8D11-E485D36AD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28EE-A1A4-6DE6-2256-48A5E77D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3E7AD-C37F-FF72-9BED-B6E0D117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E75F-D678-1C9F-A72F-8947F5EF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3CBF-1FA4-9A71-FD8B-919E3963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0A6AE-56A4-ED19-484E-2F8A25491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5FE8-A5CE-BE37-D9FB-B11FA53F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D051-DCCB-864E-9617-64B7B975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8947-5E98-1E9D-7038-474A8071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14CC-FC7B-E348-9664-5DDA8C63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48CD-CA6A-BE96-9A31-D9B9FCED1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EB6C1-53D2-2BE8-284A-59C7F23C1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9C1B5-F628-429B-803B-578D17ED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8C06A-4084-D059-27F3-EBB1BE58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3244E-169C-593A-DD49-40628828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93F3-1E74-353A-DD3A-D3370453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8686D-BA32-BC63-00A4-A4520760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1361-9D38-C8AA-BFC4-570D7325F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2F4A8-12D7-647F-4148-5A394B6AE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F77CD-0EAA-ADD5-724F-87C2DFF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11E21-24D9-E6E5-DA8C-65E34666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F2173-D3E3-091E-6F2F-996A8FD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FC9E1-3007-AC2D-5B81-81582F65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910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931F-60F1-19FA-3015-E4EA0EBF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86809-11CD-1FF0-2E1C-4C0148DB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F9D8E-DE70-281D-5F74-E845DC34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EB44F-8A2C-96C9-5E40-576A117B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AA22C-E83B-E424-AC38-24066A32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442F6-204D-8ED3-AEE5-BD4672FD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792B2-98DE-000B-E549-A26802B9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3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72AA-CDBD-8412-1642-4C8E38A2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BBD9-537B-8B1C-2059-361C721F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5BCE-E2F4-15E2-0358-F94312EB1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4C857-45A2-2D69-729F-1031D064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18912-C531-E9DB-E031-D581BA20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863C8-6582-FDC7-B7FC-E5FA3B1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0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4A55-92F7-B17C-9AC4-6CBE3C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82281-A97E-5C6F-EA58-EECD24EBC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CCB9B-9CA5-15B1-0D3E-3FA57A1D3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29CC-3154-0157-B9E7-E3983FF1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D2F46-C0AD-97AE-2887-EBA5AAF9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31D94-6B7E-3B38-2BF6-5ADA225A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558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07EB5-9D01-4163-3A57-A52DE6EE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0318-AD54-1A42-52D4-AC782461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1D18F-91F9-064D-B1EA-C283BE3EF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1D0C-5595-D62D-3C65-2D3631DB0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5601-841E-C1EF-02A7-1BDDD8251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4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257452" y="1660790"/>
            <a:ext cx="11620870" cy="519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i="1"/>
              <a:t>Identifying Purchasing and Selling patterns by carefully analyzing the data to help the investors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Mentor – Mr. Karthik Muskula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Starting date: 04/10/2022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Members: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Aditi Mishra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Amrut Hugar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Dimple Klair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Dipak  Khamkar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Mayur Ramtekkar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Vaibhavi Taide</a:t>
            </a:r>
            <a:endParaRPr/>
          </a:p>
          <a:p>
            <a:pPr marL="342900" lvl="0" indent="-2019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2450237" y="337351"/>
            <a:ext cx="721754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159, Group 4</a:t>
            </a:r>
            <a:b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Market Data Analysis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 Volume of HDFC Bank stocks being traded from 2002 to 2022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50" y="1888727"/>
            <a:ext cx="84201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Total Volume of ICICI Bank stocks being traded from 2002 to 2022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475" y="1938257"/>
            <a:ext cx="84010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Total Volume of Indusland Bank stocks being traded from 2002 to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54" name="Google Shape;1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7777"/>
            <a:ext cx="83820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Comparison of all stock’s Volumes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FF034-55CA-3103-BD96-FF1D2C06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01" y="1880548"/>
            <a:ext cx="9489197" cy="4978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2BF347-B0B4-36F8-3D24-3CEACD5FE4F3}"/>
              </a:ext>
            </a:extLst>
          </p:cNvPr>
          <p:cNvSpPr txBox="1"/>
          <p:nvPr/>
        </p:nvSpPr>
        <p:spPr>
          <a:xfrm>
            <a:off x="6213986" y="2399071"/>
            <a:ext cx="29300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can see that ICICI bank has higher number of shares of security traded between its daily open and close.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Indusland has lower volume compared to others.</a:t>
            </a: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Axis Bank</a:t>
            </a: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idx="1"/>
          </p:nvPr>
        </p:nvSpPr>
        <p:spPr>
          <a:xfrm>
            <a:off x="838200" y="1036320"/>
            <a:ext cx="10515600" cy="464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4269" y="1463039"/>
            <a:ext cx="9501371" cy="52313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5D949-D408-4F4D-4008-C52F7DF4E845}"/>
              </a:ext>
            </a:extLst>
          </p:cNvPr>
          <p:cNvSpPr txBox="1"/>
          <p:nvPr/>
        </p:nvSpPr>
        <p:spPr>
          <a:xfrm>
            <a:off x="2202426" y="2756461"/>
            <a:ext cx="3588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simple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not that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Axis Bank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idx="1"/>
          </p:nvPr>
        </p:nvSpPr>
        <p:spPr>
          <a:xfrm>
            <a:off x="838200" y="1048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CMA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458362"/>
            <a:ext cx="9448800" cy="521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Axis Bank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idx="1"/>
          </p:nvPr>
        </p:nvSpPr>
        <p:spPr>
          <a:xfrm>
            <a:off x="838200" y="101790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</a:t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9220" y="1489838"/>
            <a:ext cx="9433560" cy="517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F856-7FF3-641A-6678-886AC20AE95A}"/>
              </a:ext>
            </a:extLst>
          </p:cNvPr>
          <p:cNvSpPr txBox="1"/>
          <p:nvPr/>
        </p:nvSpPr>
        <p:spPr>
          <a:xfrm>
            <a:off x="2310580" y="2690336"/>
            <a:ext cx="3785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exponential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slightly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HDFC Bank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892" y="1498785"/>
            <a:ext cx="9292216" cy="51001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15A41F-3046-62D1-1560-D5CC5CC822B8}"/>
              </a:ext>
            </a:extLst>
          </p:cNvPr>
          <p:cNvSpPr txBox="1"/>
          <p:nvPr/>
        </p:nvSpPr>
        <p:spPr>
          <a:xfrm>
            <a:off x="2261419" y="2690336"/>
            <a:ext cx="3687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simple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not that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HDFC Bank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820" y="1492616"/>
            <a:ext cx="9738360" cy="529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HDFC Bank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t="7232" b="-344"/>
          <a:stretch/>
        </p:blipFill>
        <p:spPr>
          <a:xfrm>
            <a:off x="1059540" y="1646513"/>
            <a:ext cx="10072919" cy="52128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48967-8533-D5CC-EB36-3535AACA8810}"/>
              </a:ext>
            </a:extLst>
          </p:cNvPr>
          <p:cNvSpPr txBox="1"/>
          <p:nvPr/>
        </p:nvSpPr>
        <p:spPr>
          <a:xfrm>
            <a:off x="1966452" y="2734657"/>
            <a:ext cx="386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exponential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slightly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u="sng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Business objective and Problem: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91" name="Google Shape;91;p3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02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 analysis is also called equity analysis or market analysis. Investors or traders make buying or selling decisions based on stock analysis information.</a:t>
            </a:r>
            <a:endParaRPr sz="202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047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basically determine the future activity of a market.</a:t>
            </a:r>
            <a:endParaRPr sz="2047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047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main objective is to help the investors to invest by identifying selling and purchasing patterns using data analytics.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190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Whenever we analyze a dataset recorded over a time interval, we will do Time Series Analysis. The time interval of a time series data can be weekly, monthly, daily, or even hourly time intervals, but the process of analyzing our data will remain the same in most of the problems.</a:t>
            </a:r>
            <a:endParaRPr sz="2029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US" sz="200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Risk factor is there:- </a:t>
            </a:r>
            <a:r>
              <a:rPr lang="en-US" sz="19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Before entering into a trade, a trader needs to know how much risk they can take for the reward they are expecting from the stock. </a:t>
            </a:r>
            <a:endParaRPr sz="200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ICICI Bank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850" y="1722934"/>
            <a:ext cx="10020300" cy="51758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9CD3-B987-8619-C90C-399AEEFF2483}"/>
              </a:ext>
            </a:extLst>
          </p:cNvPr>
          <p:cNvSpPr txBox="1"/>
          <p:nvPr/>
        </p:nvSpPr>
        <p:spPr>
          <a:xfrm>
            <a:off x="2074606" y="2905780"/>
            <a:ext cx="3677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simple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not that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ICICI Bank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20" y="1652074"/>
            <a:ext cx="10195560" cy="52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Moving Averages for ICICI Bank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929" y="1584154"/>
            <a:ext cx="10264141" cy="52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C1CA3-009C-96D6-87C8-479142A32231}"/>
              </a:ext>
            </a:extLst>
          </p:cNvPr>
          <p:cNvSpPr txBox="1"/>
          <p:nvPr/>
        </p:nvSpPr>
        <p:spPr>
          <a:xfrm>
            <a:off x="1809135" y="2905780"/>
            <a:ext cx="3824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exponential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slightly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Moving Averages for Indusland Bank</a:t>
            </a:r>
            <a:endParaRPr dirty="0"/>
          </a:p>
        </p:txBody>
      </p:sp>
      <p:sp>
        <p:nvSpPr>
          <p:cNvPr id="224" name="Google Shape;224;p24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00" y="1600200"/>
            <a:ext cx="10045800" cy="51892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F2DEF-559B-2784-5E93-88C5F85C8D87}"/>
              </a:ext>
            </a:extLst>
          </p:cNvPr>
          <p:cNvSpPr txBox="1"/>
          <p:nvPr/>
        </p:nvSpPr>
        <p:spPr>
          <a:xfrm>
            <a:off x="2005781" y="2905780"/>
            <a:ext cx="4090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simple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not that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Moving Averages for Indusland Bank</a:t>
            </a:r>
            <a:endParaRPr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080" y="1515411"/>
            <a:ext cx="10149840" cy="52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Moving Averages for Indusland Bank</a:t>
            </a:r>
            <a:endParaRPr dirty="0"/>
          </a:p>
        </p:txBody>
      </p:sp>
      <p:sp>
        <p:nvSpPr>
          <p:cNvPr id="238" name="Google Shape;238;p26"/>
          <p:cNvSpPr txBox="1">
            <a:spLocks noGrp="1"/>
          </p:cNvSpPr>
          <p:nvPr>
            <p:ph idx="1"/>
          </p:nvPr>
        </p:nvSpPr>
        <p:spPr>
          <a:xfrm>
            <a:off x="838200" y="1112520"/>
            <a:ext cx="10515600" cy="458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070" y="1560019"/>
            <a:ext cx="10309860" cy="5299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5A416-6351-65C6-5388-7B6726A6EEA1}"/>
              </a:ext>
            </a:extLst>
          </p:cNvPr>
          <p:cNvSpPr txBox="1"/>
          <p:nvPr/>
        </p:nvSpPr>
        <p:spPr>
          <a:xfrm>
            <a:off x="1838632" y="2905780"/>
            <a:ext cx="4434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shows exponential moving average for 30 days 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hich is slightly close to actual data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Weekly Returns</a:t>
            </a:r>
            <a:endParaRPr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Weekly Returns of Axis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121" y="1752600"/>
            <a:ext cx="9783757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29">
            <a:extLst>
              <a:ext uri="{FF2B5EF4-FFF2-40B4-BE49-F238E27FC236}">
                <a16:creationId xmlns:a16="http://schemas.microsoft.com/office/drawing/2014/main" id="{9DA50262-4F3A-195F-E9B4-156912521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Weekly Returns</a:t>
            </a:r>
            <a:endParaRPr dirty="0"/>
          </a:p>
        </p:txBody>
      </p:sp>
      <p:sp>
        <p:nvSpPr>
          <p:cNvPr id="5" name="Google Shape;245;p29">
            <a:extLst>
              <a:ext uri="{FF2B5EF4-FFF2-40B4-BE49-F238E27FC236}">
                <a16:creationId xmlns:a16="http://schemas.microsoft.com/office/drawing/2014/main" id="{F71D5762-2AF3-E2CB-5350-EDC99336ACF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Lets have a closer look at weekly returns of Axis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ECC35-5122-0A3D-F2D9-83D25CEA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6" y="1946100"/>
            <a:ext cx="9352547" cy="49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Overall Average Weekly Returns of Axis Bank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t="3699" r="1613"/>
          <a:stretch/>
        </p:blipFill>
        <p:spPr>
          <a:xfrm>
            <a:off x="1097280" y="1927123"/>
            <a:ext cx="9836191" cy="493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Weekly Returns for HDFC Bank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140" y="1736836"/>
            <a:ext cx="9951720" cy="512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Scraping</a:t>
            </a:r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4 stocks; Axis Bank, HDFC Bank, ICICI Bank, Indusland Bank.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Fetched data from 05/07/2002 for the next 20 years, having a interval of 1 week or say frequency.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700" y="2560639"/>
            <a:ext cx="5867400" cy="42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8353887" y="3284738"/>
            <a:ext cx="299991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of each bank stock contains 6 columns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having values for 1045 dates, which is 1 week apart from each other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Lets have a closer look at weekly returns of HDFC Bank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4C8AB-CA2C-F6B7-FD32-883AF4A2D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08" y="1780674"/>
            <a:ext cx="9652584" cy="50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Overall Average Weekly Returns of HDFC Bank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70" y="1725914"/>
            <a:ext cx="10024110" cy="513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Weekly Returns for ICICI Bank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12" y="1770855"/>
            <a:ext cx="9904176" cy="508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Lets have a closer look at weekly returns of ICICI Bank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C2553-CC25-A67A-79AE-60F17C0D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57" y="1860443"/>
            <a:ext cx="9480885" cy="49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3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Overall Average Weekly Returns of ICICI Bank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236" y="1770855"/>
            <a:ext cx="9867528" cy="508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Weekly Returns for Indusland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380" y="1742360"/>
            <a:ext cx="9921240" cy="511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Lets have a closer look at weekly returns of ICICI Bank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56AE5-5C96-D63F-6983-210E6887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09" y="1798929"/>
            <a:ext cx="9536781" cy="50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74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 Returns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Overall Average Weekly Returns of Indusland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752013"/>
            <a:ext cx="9906000" cy="508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Returns of all 4 stocks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Adjusted Closing prices of all 4 stocks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451" y="1844040"/>
            <a:ext cx="8427098" cy="499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Returns of all 4 stocks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idx="1"/>
          </p:nvPr>
        </p:nvSpPr>
        <p:spPr>
          <a:xfrm>
            <a:off x="838200" y="1343817"/>
            <a:ext cx="10515600" cy="549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Percent Change values in the previous dataframe.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787" y="1767840"/>
            <a:ext cx="5042644" cy="507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Exploratory Data Analysis</a:t>
            </a:r>
            <a:endParaRPr dirty="0"/>
          </a:p>
        </p:txBody>
      </p:sp>
      <p:sp>
        <p:nvSpPr>
          <p:cNvPr id="105" name="Google Shape;105;p5"/>
          <p:cNvSpPr txBox="1">
            <a:spLocks noGrp="1"/>
          </p:cNvSpPr>
          <p:nvPr>
            <p:ph idx="1"/>
          </p:nvPr>
        </p:nvSpPr>
        <p:spPr>
          <a:xfrm>
            <a:off x="838200" y="1301972"/>
            <a:ext cx="9023554" cy="68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Historical view of the Adjusted Closing price of Axis Bank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194" y="2025445"/>
            <a:ext cx="8534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D29E5-F665-19D6-6E05-3B53D14ACA9D}"/>
              </a:ext>
            </a:extLst>
          </p:cNvPr>
          <p:cNvSpPr txBox="1"/>
          <p:nvPr/>
        </p:nvSpPr>
        <p:spPr>
          <a:xfrm>
            <a:off x="848032" y="5872071"/>
            <a:ext cx="745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graph shows Adj Close price vs Date for Axis Bank Data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Comparing weekly returns of Axis Bank and HDFC Bank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490" y="1844040"/>
            <a:ext cx="9411019" cy="499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Comparing weekly returns of Axis Bank and HDFC Bank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766" y="1783080"/>
            <a:ext cx="9826468" cy="505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191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idx="1"/>
          </p:nvPr>
        </p:nvSpPr>
        <p:spPr>
          <a:xfrm>
            <a:off x="137160" y="1831591"/>
            <a:ext cx="4312920" cy="183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Automatic visual analysis of all percent changed Adjusted Close price and the comparisons.</a:t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880" y="106680"/>
            <a:ext cx="7741920" cy="6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4191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idx="1"/>
          </p:nvPr>
        </p:nvSpPr>
        <p:spPr>
          <a:xfrm>
            <a:off x="137160" y="1831591"/>
            <a:ext cx="4312920" cy="183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Automatic visual analysis of all the actual Adjusted Close price and the comparisons.</a:t>
            </a: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0080" y="104775"/>
            <a:ext cx="7604761" cy="6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Heatmap of percent changed Adjusted Close price </a:t>
            </a:r>
            <a:endParaRPr/>
          </a:p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737" y="1863984"/>
            <a:ext cx="8726525" cy="497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Comparing Weekly Returns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4294967295"/>
          </p:nvPr>
        </p:nvSpPr>
        <p:spPr>
          <a:xfrm>
            <a:off x="0" y="1343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Heatmap of actual Adjusted Close price.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138" y="1733735"/>
            <a:ext cx="8959724" cy="5106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4C56-7735-755E-0DF3-F1BEA394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41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Building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83867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AEE5-2686-8C6E-F9FB-24106F54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Different Forecasting Models used are as follows: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0557A-7FB1-5376-D615-97B33F91D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06729" cy="4351338"/>
          </a:xfrm>
        </p:spPr>
        <p:txBody>
          <a:bodyPr/>
          <a:lstStyle/>
          <a:p>
            <a:r>
              <a:rPr lang="en-IN" dirty="0"/>
              <a:t>LSTM (Long Short Term Memory)</a:t>
            </a:r>
          </a:p>
          <a:p>
            <a:r>
              <a:rPr lang="en-IN" dirty="0"/>
              <a:t>Prophet</a:t>
            </a:r>
          </a:p>
          <a:p>
            <a:r>
              <a:rPr lang="en-IN" dirty="0"/>
              <a:t>ARIMA (Autoregressive integrated moving average)</a:t>
            </a:r>
          </a:p>
          <a:p>
            <a:r>
              <a:rPr lang="en-IN" dirty="0"/>
              <a:t>Moving Average</a:t>
            </a:r>
          </a:p>
          <a:p>
            <a:r>
              <a:rPr lang="en-IN" dirty="0"/>
              <a:t>KNN (K-Nearest </a:t>
            </a:r>
            <a:r>
              <a:rPr lang="en-IN" dirty="0" err="1"/>
              <a:t>Neighbor</a:t>
            </a:r>
            <a:r>
              <a:rPr lang="en-IN" dirty="0"/>
              <a:t>)</a:t>
            </a:r>
          </a:p>
        </p:txBody>
      </p:sp>
      <p:pic>
        <p:nvPicPr>
          <p:cNvPr id="1026" name="Picture 2" descr="Kaggle：一套完整的网站流量预测模型- FreeBuf网络安全行业门户">
            <a:extLst>
              <a:ext uri="{FF2B5EF4-FFF2-40B4-BE49-F238E27FC236}">
                <a16:creationId xmlns:a16="http://schemas.microsoft.com/office/drawing/2014/main" id="{5303DE73-326C-BDCB-198C-084E5662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8" y="1982941"/>
            <a:ext cx="4831054" cy="30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46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DB1E-539B-FF1C-63F5-C12C8E89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60490" cy="1600200"/>
          </a:xfrm>
        </p:spPr>
        <p:txBody>
          <a:bodyPr/>
          <a:lstStyle/>
          <a:p>
            <a:r>
              <a:rPr lang="en-IN" dirty="0"/>
              <a:t>Long Short Term Memory: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217DD-C9EF-C6BC-0455-CB100B190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323" y="2069690"/>
            <a:ext cx="5108729" cy="381158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LSTM networks are well-suited to 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classifying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 making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based on 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series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data, since there can be lags of unknown duration between important events in a time series.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40FB03-6557-684A-D0B7-0970087A1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51618"/>
              </p:ext>
            </p:extLst>
          </p:nvPr>
        </p:nvGraphicFramePr>
        <p:xfrm>
          <a:off x="5743626" y="2362982"/>
          <a:ext cx="5756070" cy="29857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8035">
                  <a:extLst>
                    <a:ext uri="{9D8B030D-6E8A-4147-A177-3AD203B41FA5}">
                      <a16:colId xmlns:a16="http://schemas.microsoft.com/office/drawing/2014/main" val="3226128654"/>
                    </a:ext>
                  </a:extLst>
                </a:gridCol>
                <a:gridCol w="2878035">
                  <a:extLst>
                    <a:ext uri="{9D8B030D-6E8A-4147-A177-3AD203B41FA5}">
                      <a16:colId xmlns:a16="http://schemas.microsoft.com/office/drawing/2014/main" val="1580611619"/>
                    </a:ext>
                  </a:extLst>
                </a:gridCol>
              </a:tblGrid>
              <a:tr h="6846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213653"/>
                  </a:ext>
                </a:extLst>
              </a:tr>
              <a:tr h="54077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HDFC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50.2948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32010"/>
                  </a:ext>
                </a:extLst>
              </a:tr>
              <a:tr h="62926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7.9960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968990"/>
                  </a:ext>
                </a:extLst>
              </a:tr>
              <a:tr h="5899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ICICI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9.0893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68554"/>
                  </a:ext>
                </a:extLst>
              </a:tr>
              <a:tr h="54115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27.2161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451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921A07-33AE-10A2-22A3-4FE6FA3D81B5}"/>
              </a:ext>
            </a:extLst>
          </p:cNvPr>
          <p:cNvSpPr txBox="1"/>
          <p:nvPr/>
        </p:nvSpPr>
        <p:spPr>
          <a:xfrm>
            <a:off x="5938684" y="1900413"/>
            <a:ext cx="466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 scores of different stocks for LSTM Model: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92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F1DC6F0-A839-8B8E-31E8-A72547A1E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330073"/>
              </p:ext>
            </p:extLst>
          </p:nvPr>
        </p:nvGraphicFramePr>
        <p:xfrm>
          <a:off x="5850193" y="1854435"/>
          <a:ext cx="5338916" cy="32741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69458">
                  <a:extLst>
                    <a:ext uri="{9D8B030D-6E8A-4147-A177-3AD203B41FA5}">
                      <a16:colId xmlns:a16="http://schemas.microsoft.com/office/drawing/2014/main" val="2645781103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773770857"/>
                    </a:ext>
                  </a:extLst>
                </a:gridCol>
              </a:tblGrid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559117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HDFC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9.9952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411421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12.2230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749174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ICICI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9.0586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06422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14.2028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410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A52F6-B834-9795-80B2-85F9ED87E2A8}"/>
              </a:ext>
            </a:extLst>
          </p:cNvPr>
          <p:cNvSpPr txBox="1"/>
          <p:nvPr/>
        </p:nvSpPr>
        <p:spPr>
          <a:xfrm>
            <a:off x="806245" y="1438937"/>
            <a:ext cx="4916129" cy="401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Prophet:</a:t>
            </a:r>
          </a:p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Prophet is a procedure for forecasting time series data based on an additive model where non-linear trends are fit with yearly, weekly, and daily seasonality, plus holiday effects. It works best with time series that have strong seasonal effects and several seasons of historical data.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A0B4C-0C9A-6794-3DF8-5BC7C1404070}"/>
              </a:ext>
            </a:extLst>
          </p:cNvPr>
          <p:cNvSpPr txBox="1"/>
          <p:nvPr/>
        </p:nvSpPr>
        <p:spPr>
          <a:xfrm>
            <a:off x="5968181" y="1438937"/>
            <a:ext cx="466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 scores of different stocks for Prophet Model: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9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idx="1"/>
          </p:nvPr>
        </p:nvSpPr>
        <p:spPr>
          <a:xfrm>
            <a:off x="838200" y="1316100"/>
            <a:ext cx="10515600" cy="54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Historical view of the Adjusted Closing price of HDFC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422" y="1860076"/>
            <a:ext cx="84582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29EC8-C119-EA4C-114B-B4F57926329A}"/>
              </a:ext>
            </a:extLst>
          </p:cNvPr>
          <p:cNvSpPr txBox="1"/>
          <p:nvPr/>
        </p:nvSpPr>
        <p:spPr>
          <a:xfrm>
            <a:off x="838200" y="6091084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graph shows Adj Close price vs Date for HDFC Bank Data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ABDB25-31D4-0B6B-EDCA-444952527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19474"/>
              </p:ext>
            </p:extLst>
          </p:nvPr>
        </p:nvGraphicFramePr>
        <p:xfrm>
          <a:off x="5840361" y="1973109"/>
          <a:ext cx="5338916" cy="32741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69458">
                  <a:extLst>
                    <a:ext uri="{9D8B030D-6E8A-4147-A177-3AD203B41FA5}">
                      <a16:colId xmlns:a16="http://schemas.microsoft.com/office/drawing/2014/main" val="1222331376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1705760828"/>
                    </a:ext>
                  </a:extLst>
                </a:gridCol>
              </a:tblGrid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98966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HDFC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753.6205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726580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884.719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555525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ICICI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651.7687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464342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562.489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4951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7600AD-269D-A917-3C80-28985257CA84}"/>
              </a:ext>
            </a:extLst>
          </p:cNvPr>
          <p:cNvSpPr txBox="1"/>
          <p:nvPr/>
        </p:nvSpPr>
        <p:spPr>
          <a:xfrm>
            <a:off x="806245" y="1438937"/>
            <a:ext cx="4916129" cy="355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ARIMA:</a:t>
            </a: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ARIMA, short for ‘Auto Regressive Integrated Moving Average’ is actually a class of models that ‘explains’ a given time series based on its own past values, that is, its own lags and the lagged forecast errors, so that equation can be used to forecast future values.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4FDF0-35F1-D19E-7AD2-776CE29832C4}"/>
              </a:ext>
            </a:extLst>
          </p:cNvPr>
          <p:cNvSpPr txBox="1"/>
          <p:nvPr/>
        </p:nvSpPr>
        <p:spPr>
          <a:xfrm>
            <a:off x="6096000" y="1438937"/>
            <a:ext cx="466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 scores of different stocks for Arima Model: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22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F53B47-C092-6D3F-C5A2-CC80C44D1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79044"/>
              </p:ext>
            </p:extLst>
          </p:nvPr>
        </p:nvGraphicFramePr>
        <p:xfrm>
          <a:off x="5931310" y="1791930"/>
          <a:ext cx="5338916" cy="32741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69458">
                  <a:extLst>
                    <a:ext uri="{9D8B030D-6E8A-4147-A177-3AD203B41FA5}">
                      <a16:colId xmlns:a16="http://schemas.microsoft.com/office/drawing/2014/main" val="1222331376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1705760828"/>
                    </a:ext>
                  </a:extLst>
                </a:gridCol>
              </a:tblGrid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998966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HDFC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581.3808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726580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168.8067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555525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ICICI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151.6071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464342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680.3568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4951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E15B96-1268-48CF-DAAE-D9D3FE83E6A6}"/>
              </a:ext>
            </a:extLst>
          </p:cNvPr>
          <p:cNvSpPr txBox="1"/>
          <p:nvPr/>
        </p:nvSpPr>
        <p:spPr>
          <a:xfrm>
            <a:off x="806245" y="1438937"/>
            <a:ext cx="4916129" cy="401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Average:</a:t>
            </a:r>
          </a:p>
          <a:p>
            <a:pPr algn="just"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time series analysis, the moving-average model (MA model), also known as moving-average process, is a common approach for modeling univariate time series. The moving-average model specifies that the output variable is cross-correlated with a non-identical to itself random-variable.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9ED95-4F60-6750-924C-1E4B754151A3}"/>
              </a:ext>
            </a:extLst>
          </p:cNvPr>
          <p:cNvSpPr txBox="1"/>
          <p:nvPr/>
        </p:nvSpPr>
        <p:spPr>
          <a:xfrm>
            <a:off x="6095999" y="1340615"/>
            <a:ext cx="6096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 scores of different stocks for Moving Average Model: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1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F8478D-B6B3-0477-6D44-874FADC48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71303"/>
              </p:ext>
            </p:extLst>
          </p:nvPr>
        </p:nvGraphicFramePr>
        <p:xfrm>
          <a:off x="6167284" y="1791930"/>
          <a:ext cx="5338916" cy="32741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69458">
                  <a:extLst>
                    <a:ext uri="{9D8B030D-6E8A-4147-A177-3AD203B41FA5}">
                      <a16:colId xmlns:a16="http://schemas.microsoft.com/office/drawing/2014/main" val="157085620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2018916286"/>
                    </a:ext>
                  </a:extLst>
                </a:gridCol>
              </a:tblGrid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589424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HDFC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803.0618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901322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265.2282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290106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ICICI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281.0384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43298"/>
                  </a:ext>
                </a:extLst>
              </a:tr>
              <a:tr h="654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733.2419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925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207F4D-7BCE-F015-79CA-58CB61778677}"/>
              </a:ext>
            </a:extLst>
          </p:cNvPr>
          <p:cNvSpPr txBox="1"/>
          <p:nvPr/>
        </p:nvSpPr>
        <p:spPr>
          <a:xfrm>
            <a:off x="806245" y="1438937"/>
            <a:ext cx="4916129" cy="355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KNN:</a:t>
            </a:r>
          </a:p>
          <a:p>
            <a:pPr algn="just">
              <a:lnSpc>
                <a:spcPct val="150000"/>
              </a:lnSpc>
            </a:pPr>
            <a:r>
              <a:rPr lang="en-I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Neighbour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 stores all the available data and classifies a new data point based on the similarity. This means when new data appears then it can be easily classified into a well suite category by using K- NN algorithm.</a:t>
            </a: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AFB9E-6E7D-5034-0380-D915444B7B6D}"/>
              </a:ext>
            </a:extLst>
          </p:cNvPr>
          <p:cNvSpPr txBox="1"/>
          <p:nvPr/>
        </p:nvSpPr>
        <p:spPr>
          <a:xfrm>
            <a:off x="6292644" y="1340615"/>
            <a:ext cx="6096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 scores of different stocks for KNN Model: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2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B69F-18F9-838F-2DEB-E8F8F5CA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11AB7-D9E4-BBFC-85A9-23FC912A1C01}"/>
              </a:ext>
            </a:extLst>
          </p:cNvPr>
          <p:cNvSpPr txBox="1"/>
          <p:nvPr/>
        </p:nvSpPr>
        <p:spPr>
          <a:xfrm>
            <a:off x="953729" y="1690688"/>
            <a:ext cx="9389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is selected based on their RMSE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with least RMSE for all the stocks are LSTM and Prophet.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 further deployment of models will be done using LSTM and Prophet Model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49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39A3B-DFAE-673E-5D1B-B66F4A12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LSTM (HDFC):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595B2-DCFC-E47B-FD95-182976A4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72" y="1692275"/>
            <a:ext cx="915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DED3-7651-A04C-9810-39A673DF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LSTM (AXIS):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E7097-46B9-E980-8D4D-A8004C61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392493"/>
            <a:ext cx="90963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4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9FA81-61D4-0ED8-C3AA-E83E1CF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IN" dirty="0"/>
              <a:t>Forecasting using LSTM (ICICI):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642C6-8CD8-D8AD-619D-F99D6A31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372822"/>
            <a:ext cx="90963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34080B-2235-8849-9792-09E3F74A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LSTM (INDUSLAND):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BAB84-20AC-EEBB-1D31-9E0D4D9B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471149"/>
            <a:ext cx="9153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9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0421-41FC-3FC6-314D-F84BB148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Prophet (HDFC):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CF8CE-5622-8733-B375-1C6286017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9" t="21075" r="17580" b="16989"/>
          <a:stretch/>
        </p:blipFill>
        <p:spPr>
          <a:xfrm>
            <a:off x="2133600" y="1445342"/>
            <a:ext cx="7914967" cy="50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5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5138-E1C0-8C5D-5684-F7F19A5D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Prophet (AXIS):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BE80A-9A27-C301-EBA0-4906D9A3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21792" r="13750" b="17133"/>
          <a:stretch/>
        </p:blipFill>
        <p:spPr>
          <a:xfrm>
            <a:off x="1967915" y="1494502"/>
            <a:ext cx="8547685" cy="49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6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77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Historical view of the Adjusted Closing price of ICICI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387" y="2113935"/>
            <a:ext cx="827722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EBDE4-0FAB-73CE-EE2B-6E22E3188DA3}"/>
              </a:ext>
            </a:extLst>
          </p:cNvPr>
          <p:cNvSpPr txBox="1"/>
          <p:nvPr/>
        </p:nvSpPr>
        <p:spPr>
          <a:xfrm>
            <a:off x="838200" y="59170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graph shows Adj Close price vs Date for ICICI Bank Data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021A-F871-11E1-C21F-92D5D543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en-IN" dirty="0"/>
              <a:t>Forecasting using Prophet (ICICI):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3C85A-31E4-339D-07AB-43DD88E39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" b="3343"/>
          <a:stretch/>
        </p:blipFill>
        <p:spPr>
          <a:xfrm>
            <a:off x="1809750" y="1430030"/>
            <a:ext cx="8012676" cy="47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8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0F5A-EBD7-4FCD-66F3-87FDBABA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using Prophet (INDUSLAND):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70D9A-3221-7016-09D9-620B36A76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1" t="22652" r="15242" b="15556"/>
          <a:stretch/>
        </p:blipFill>
        <p:spPr>
          <a:xfrm>
            <a:off x="2212258" y="1553497"/>
            <a:ext cx="8121445" cy="49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9AE8-477C-24D8-B39B-7D548281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73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Model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25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E0F7-F1F1-54AC-02E8-34E7030C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3662"/>
          </a:xfrm>
        </p:spPr>
        <p:txBody>
          <a:bodyPr/>
          <a:lstStyle/>
          <a:p>
            <a:r>
              <a:rPr lang="en-US" dirty="0"/>
              <a:t>Model Deployment: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Model is deployed using </a:t>
            </a:r>
            <a:r>
              <a:rPr lang="en-US" sz="2000" dirty="0" err="1"/>
              <a:t>Streamlit</a:t>
            </a:r>
            <a:r>
              <a:rPr lang="en-US" sz="2000" dirty="0"/>
              <a:t>, it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an open-source app framework for Machine Learning.</a:t>
            </a:r>
            <a:b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For LSTM: http://localhost:8502/</a:t>
            </a:r>
            <a:b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For Prophet: http://localhost:8501/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01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AE8-1C30-344E-4331-C6C02900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 using LSTM Model: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DF39-42FC-64A6-C800-0F9F66AA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9" t="14481" r="25307" b="5324"/>
          <a:stretch/>
        </p:blipFill>
        <p:spPr>
          <a:xfrm>
            <a:off x="383458" y="1893040"/>
            <a:ext cx="6046839" cy="4717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3D2F1-691F-583A-30C9-097214C3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2" t="14194" r="27500" b="27169"/>
          <a:stretch/>
        </p:blipFill>
        <p:spPr>
          <a:xfrm>
            <a:off x="6469626" y="2241254"/>
            <a:ext cx="5751871" cy="4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4F5B8-B4AC-2C5B-BCA1-AC2D03109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6" t="13620" r="29758" b="46954"/>
          <a:stretch/>
        </p:blipFill>
        <p:spPr>
          <a:xfrm>
            <a:off x="462116" y="1651820"/>
            <a:ext cx="5606176" cy="314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D5D32-D984-4D42-A5EA-5B551E579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9" t="54122" r="28951" b="6093"/>
          <a:stretch/>
        </p:blipFill>
        <p:spPr>
          <a:xfrm>
            <a:off x="6469624" y="1651820"/>
            <a:ext cx="5799436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70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4533E-D05F-159F-63CE-46B5EA78D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7" t="18051" r="25564" b="10308"/>
          <a:stretch/>
        </p:blipFill>
        <p:spPr>
          <a:xfrm>
            <a:off x="2920179" y="786120"/>
            <a:ext cx="6076335" cy="49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6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1549-ACF9-CE35-58F4-0F5C08F3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 Using Prophet Model: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B4FE2-677A-4D9D-F08B-96D5CBC1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3" t="16200" r="26451" b="22581"/>
          <a:stretch/>
        </p:blipFill>
        <p:spPr>
          <a:xfrm>
            <a:off x="216310" y="2025444"/>
            <a:ext cx="5879690" cy="419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CDFC9-7E08-8BB8-479D-3C5FF8104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15771" r="24597" b="23011"/>
          <a:stretch/>
        </p:blipFill>
        <p:spPr>
          <a:xfrm>
            <a:off x="6096000" y="1936954"/>
            <a:ext cx="5978013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0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25B4D0-DB5E-8554-CB92-F34248DB9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7" t="29964" r="24274" b="16990"/>
          <a:stretch/>
        </p:blipFill>
        <p:spPr>
          <a:xfrm>
            <a:off x="256419" y="1492045"/>
            <a:ext cx="5751872" cy="387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4FB67-4D5A-5D0B-F790-533CB5A6F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8" t="18352" r="17339" b="9534"/>
          <a:stretch/>
        </p:blipFill>
        <p:spPr>
          <a:xfrm>
            <a:off x="6096000" y="1492045"/>
            <a:ext cx="5839581" cy="4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9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DD8C8-9165-7D21-F786-AFBA86470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t="17491" r="29194" b="10108"/>
          <a:stretch/>
        </p:blipFill>
        <p:spPr>
          <a:xfrm>
            <a:off x="3451123" y="756624"/>
            <a:ext cx="5014452" cy="49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idx="1"/>
          </p:nvPr>
        </p:nvSpPr>
        <p:spPr>
          <a:xfrm>
            <a:off x="838200" y="1343818"/>
            <a:ext cx="10515600" cy="52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Historical view of the Adjusted Closing price of Indusland Bank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712" y="1868129"/>
            <a:ext cx="84105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42E53-FEA3-8B54-CB67-0F66C80F1552}"/>
              </a:ext>
            </a:extLst>
          </p:cNvPr>
          <p:cNvSpPr txBox="1"/>
          <p:nvPr/>
        </p:nvSpPr>
        <p:spPr>
          <a:xfrm>
            <a:off x="838200" y="5915201"/>
            <a:ext cx="75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graph shows Adj Close price vs Date for Indusland Bank Data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83DC-29A4-4710-AAB6-45ECCD89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29" y="227473"/>
            <a:ext cx="10515600" cy="913069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Challenges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Faced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3168-5FA7-D85A-1C9B-FD83B891F02B}"/>
              </a:ext>
            </a:extLst>
          </p:cNvPr>
          <p:cNvSpPr txBox="1"/>
          <p:nvPr/>
        </p:nvSpPr>
        <p:spPr>
          <a:xfrm>
            <a:off x="624348" y="1170039"/>
            <a:ext cx="1041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Selecting best model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2EE172-B398-01A1-0E2D-24DA2D55FC5B}"/>
              </a:ext>
            </a:extLst>
          </p:cNvPr>
          <p:cNvSpPr txBox="1">
            <a:spLocks/>
          </p:cNvSpPr>
          <p:nvPr/>
        </p:nvSpPr>
        <p:spPr>
          <a:xfrm>
            <a:off x="624348" y="2860249"/>
            <a:ext cx="10515600" cy="91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How to overcome?: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43D6E-613E-31FA-2104-7A53C29AB702}"/>
              </a:ext>
            </a:extLst>
          </p:cNvPr>
          <p:cNvSpPr txBox="1"/>
          <p:nvPr/>
        </p:nvSpPr>
        <p:spPr>
          <a:xfrm>
            <a:off x="624348" y="3802815"/>
            <a:ext cx="10412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was collected using yahoo finance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 was done using neural network models, time series based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was selected based upon their RMSE values. Models with least RMSE values are LSTM and Prophet.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82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271F-AB6F-A3E7-A72A-4D1E3F77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329" y="26953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14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idx="1"/>
          </p:nvPr>
        </p:nvSpPr>
        <p:spPr>
          <a:xfrm>
            <a:off x="838200" y="1206166"/>
            <a:ext cx="10515600" cy="4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Comparison of Closing Prices of all stocks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33E765-97BA-DE9F-72EA-1DEC8CDDF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9"/>
          <a:stretch/>
        </p:blipFill>
        <p:spPr>
          <a:xfrm>
            <a:off x="1251284" y="1710812"/>
            <a:ext cx="10239482" cy="522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EFDA5-34CE-503B-CAFF-AD417017347A}"/>
              </a:ext>
            </a:extLst>
          </p:cNvPr>
          <p:cNvSpPr txBox="1"/>
          <p:nvPr/>
        </p:nvSpPr>
        <p:spPr>
          <a:xfrm>
            <a:off x="1661651" y="1959819"/>
            <a:ext cx="38345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graph we can clearly see that Indusland bank had a peek in its closing price in 2019 and suddenly dropped in 2020.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hand HDFC bank has been performing consistently well when compared to others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Exploratory Data Analysis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idx="1"/>
          </p:nvPr>
        </p:nvSpPr>
        <p:spPr>
          <a:xfrm>
            <a:off x="838200" y="1210515"/>
            <a:ext cx="10515600" cy="59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Total Volume of Axis Bank stocks being traded from 2002 to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4062" y="1948891"/>
            <a:ext cx="82962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1488</Words>
  <Application>Microsoft Office PowerPoint</Application>
  <PresentationFormat>Widescreen</PresentationFormat>
  <Paragraphs>221</Paragraphs>
  <Slides>71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Business objective and Problem:</vt:lpstr>
      <vt:lpstr>Data Scraping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Moving Averages for Axis Bank</vt:lpstr>
      <vt:lpstr>Moving Averages for Axis Bank</vt:lpstr>
      <vt:lpstr>Moving Averages for Axis Bank</vt:lpstr>
      <vt:lpstr>Moving Averages for HDFC Bank</vt:lpstr>
      <vt:lpstr>Moving Averages for HDFC Bank</vt:lpstr>
      <vt:lpstr>Moving Averages for HDFC Bank</vt:lpstr>
      <vt:lpstr>Moving Averages for ICICI Bank</vt:lpstr>
      <vt:lpstr>Moving Averages for ICICI Bank</vt:lpstr>
      <vt:lpstr>Moving Averages for ICICI Bank</vt:lpstr>
      <vt:lpstr>Moving Averages for Indusland Bank</vt:lpstr>
      <vt:lpstr>Moving Averages for Indusland Bank</vt:lpstr>
      <vt:lpstr>Moving Averages for Indusland Bank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Weekly Returns</vt:lpstr>
      <vt:lpstr>Returns of all 4 stocks</vt:lpstr>
      <vt:lpstr>Returns of all 4 stocks</vt:lpstr>
      <vt:lpstr>Comparing Weekly Returns</vt:lpstr>
      <vt:lpstr>Comparing Weekly Returns</vt:lpstr>
      <vt:lpstr>Comparing Weekly Returns</vt:lpstr>
      <vt:lpstr>Comparing Weekly Returns</vt:lpstr>
      <vt:lpstr>Comparing Weekly Returns</vt:lpstr>
      <vt:lpstr>Comparing Weekly Returns</vt:lpstr>
      <vt:lpstr>Model Building</vt:lpstr>
      <vt:lpstr>Different Forecasting Models used are as follows:</vt:lpstr>
      <vt:lpstr>Long Short Term Memory:</vt:lpstr>
      <vt:lpstr>PowerPoint Presentation</vt:lpstr>
      <vt:lpstr>PowerPoint Presentation</vt:lpstr>
      <vt:lpstr>PowerPoint Presentation</vt:lpstr>
      <vt:lpstr>PowerPoint Presentation</vt:lpstr>
      <vt:lpstr>Model Selection:</vt:lpstr>
      <vt:lpstr>Forecasting using LSTM (HDFC):</vt:lpstr>
      <vt:lpstr>Forecasting using LSTM (AXIS):</vt:lpstr>
      <vt:lpstr>Forecasting using LSTM (ICICI):</vt:lpstr>
      <vt:lpstr>Forecasting using LSTM (INDUSLAND):</vt:lpstr>
      <vt:lpstr>Forecasting using Prophet (HDFC):</vt:lpstr>
      <vt:lpstr>Forecasting using Prophet (AXIS):</vt:lpstr>
      <vt:lpstr>Forecasting using Prophet (ICICI):</vt:lpstr>
      <vt:lpstr>Forecasting using Prophet (INDUSLAND):</vt:lpstr>
      <vt:lpstr>Model Deployment</vt:lpstr>
      <vt:lpstr>Model Deployment:  Model is deployed using Streamlit, it is an open-source app framework for Machine Learning.    For LSTM: http://localhost:8502/    For Prophet: http://localhost:8501/  </vt:lpstr>
      <vt:lpstr>Model Deployment using LSTM Model:</vt:lpstr>
      <vt:lpstr>PowerPoint Presentation</vt:lpstr>
      <vt:lpstr>PowerPoint Presentation</vt:lpstr>
      <vt:lpstr>Model Deployment Using Prophet Model:</vt:lpstr>
      <vt:lpstr>PowerPoint Presentation</vt:lpstr>
      <vt:lpstr>PowerPoint Presentation</vt:lpstr>
      <vt:lpstr>Challenges Faced: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Mayur Ramtekkar</dc:creator>
  <cp:lastModifiedBy>Aditi Mishra</cp:lastModifiedBy>
  <cp:revision>14</cp:revision>
  <dcterms:created xsi:type="dcterms:W3CDTF">2022-10-14T04:23:47Z</dcterms:created>
  <dcterms:modified xsi:type="dcterms:W3CDTF">2022-11-04T10:47:16Z</dcterms:modified>
</cp:coreProperties>
</file>